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58" r:id="rId2"/>
    <p:sldId id="261" r:id="rId3"/>
    <p:sldId id="259" r:id="rId4"/>
    <p:sldId id="260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74">
          <p15:clr>
            <a:srgbClr val="A4A3A4"/>
          </p15:clr>
        </p15:guide>
        <p15:guide id="3" orient="horz" pos="1434">
          <p15:clr>
            <a:srgbClr val="A4A3A4"/>
          </p15:clr>
        </p15:guide>
        <p15:guide id="4" pos="2880">
          <p15:clr>
            <a:srgbClr val="A4A3A4"/>
          </p15:clr>
        </p15:guide>
        <p15:guide id="5" pos="5488">
          <p15:clr>
            <a:srgbClr val="A4A3A4"/>
          </p15:clr>
        </p15:guide>
        <p15:guide id="6" pos="272">
          <p15:clr>
            <a:srgbClr val="A4A3A4"/>
          </p15:clr>
        </p15:guide>
        <p15:guide id="7" pos="7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49" autoAdjust="0"/>
    <p:restoredTop sz="94690" autoAdjust="0"/>
  </p:normalViewPr>
  <p:slideViewPr>
    <p:cSldViewPr showGuides="1">
      <p:cViewPr>
        <p:scale>
          <a:sx n="130" d="100"/>
          <a:sy n="130" d="100"/>
        </p:scale>
        <p:origin x="1248" y="96"/>
      </p:cViewPr>
      <p:guideLst>
        <p:guide orient="horz" pos="2160"/>
        <p:guide orient="horz" pos="3974"/>
        <p:guide orient="horz" pos="1434"/>
        <p:guide pos="2880"/>
        <p:guide pos="5488"/>
        <p:guide pos="272"/>
        <p:guide pos="7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4BA52-30B0-4077-ACCB-40A49A5AA35E}" type="datetimeFigureOut">
              <a:rPr lang="fr-FR" smtClean="0"/>
              <a:t>23/05/2025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A391B-EC18-453F-B7A6-BE2127F644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49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390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6809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94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orbonne-universites.fr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uver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0938" y="1988840"/>
            <a:ext cx="7561262" cy="1692188"/>
          </a:xfrm>
        </p:spPr>
        <p:txBody>
          <a:bodyPr anchor="ctr">
            <a:noAutofit/>
          </a:bodyPr>
          <a:lstStyle>
            <a:lvl1pPr>
              <a:defRPr sz="5800"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605804" y="3068960"/>
            <a:ext cx="3106396" cy="406896"/>
          </a:xfrm>
        </p:spPr>
        <p:txBody>
          <a:bodyPr>
            <a:normAutofit/>
          </a:bodyPr>
          <a:lstStyle>
            <a:lvl1pPr marL="0" indent="0" algn="l">
              <a:buNone/>
              <a:defRPr sz="1000" cap="all" baseline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6" name="ZoneTexte 5"/>
          <p:cNvSpPr txBox="1"/>
          <p:nvPr userDrawn="1"/>
        </p:nvSpPr>
        <p:spPr>
          <a:xfrm>
            <a:off x="7063816" y="5863040"/>
            <a:ext cx="1648384" cy="61555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</a:rPr>
              <a:t>Document confidentiel –</a:t>
            </a:r>
            <a:br>
              <a:rPr lang="fr-FR" sz="800" dirty="0">
                <a:solidFill>
                  <a:schemeClr val="bg1"/>
                </a:solidFill>
              </a:rPr>
            </a:br>
            <a:r>
              <a:rPr lang="fr-FR" sz="800" dirty="0">
                <a:solidFill>
                  <a:schemeClr val="bg1"/>
                </a:solidFill>
              </a:rPr>
              <a:t>ne peut être reproduit ni diffusé</a:t>
            </a:r>
            <a:br>
              <a:rPr lang="fr-FR" sz="800" dirty="0">
                <a:solidFill>
                  <a:schemeClr val="bg1"/>
                </a:solidFill>
              </a:rPr>
            </a:br>
            <a:r>
              <a:rPr lang="fr-FR" sz="800" dirty="0">
                <a:solidFill>
                  <a:schemeClr val="bg1"/>
                </a:solidFill>
              </a:rPr>
              <a:t>sans l'accord préalable</a:t>
            </a:r>
            <a:br>
              <a:rPr lang="fr-FR" sz="800" dirty="0">
                <a:solidFill>
                  <a:schemeClr val="bg1"/>
                </a:solidFill>
              </a:rPr>
            </a:br>
            <a:r>
              <a:rPr lang="fr-FR" sz="800" dirty="0">
                <a:solidFill>
                  <a:schemeClr val="bg1"/>
                </a:solidFill>
              </a:rPr>
              <a:t>de</a:t>
            </a:r>
            <a:r>
              <a:rPr lang="fr-FR" sz="800" baseline="0" dirty="0">
                <a:solidFill>
                  <a:schemeClr val="bg1"/>
                </a:solidFill>
              </a:rPr>
              <a:t> Sorbonne Université.</a:t>
            </a:r>
            <a:endParaRPr lang="fr-FR" sz="800" dirty="0">
              <a:solidFill>
                <a:schemeClr val="bg1"/>
              </a:solidFill>
            </a:endParaRPr>
          </a:p>
          <a:p>
            <a:endParaRPr lang="fr-FR" sz="800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6C758AB-4B77-4F05-A7AF-E800E08748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051" y="4990608"/>
            <a:ext cx="1587036" cy="67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6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0938" y="976441"/>
            <a:ext cx="7535862" cy="1440160"/>
          </a:xfrm>
        </p:spPr>
        <p:txBody>
          <a:bodyPr>
            <a:noAutofit/>
          </a:bodyPr>
          <a:lstStyle>
            <a:lvl1pPr>
              <a:defRPr sz="5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7"/>
          </p:nvPr>
        </p:nvSpPr>
        <p:spPr>
          <a:xfrm>
            <a:off x="1150938" y="2708920"/>
            <a:ext cx="4321162" cy="3599805"/>
          </a:xfrm>
        </p:spPr>
        <p:txBody>
          <a:bodyPr/>
          <a:lstStyle>
            <a:lvl1pPr marL="288000" indent="-288000"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  <a:defRPr sz="1400" cap="all" baseline="0"/>
            </a:lvl1pPr>
            <a:lvl2pPr marL="288000">
              <a:spcBef>
                <a:spcPts val="0"/>
              </a:spcBef>
              <a:spcAft>
                <a:spcPts val="0"/>
              </a:spcAft>
              <a:defRPr sz="1200" b="0"/>
            </a:lvl2pPr>
            <a:lvl3pPr marL="288000"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299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98384" y="2024844"/>
            <a:ext cx="1441668" cy="1619796"/>
          </a:xfrm>
        </p:spPr>
        <p:txBody>
          <a:bodyPr wrap="none" anchor="t">
            <a:noAutofit/>
          </a:bodyPr>
          <a:lstStyle>
            <a:lvl1pPr algn="l">
              <a:lnSpc>
                <a:spcPts val="16000"/>
              </a:lnSpc>
              <a:defRPr sz="16000" b="0" cap="all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0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1900" y="3765017"/>
            <a:ext cx="5040299" cy="1320167"/>
          </a:xfrm>
        </p:spPr>
        <p:txBody>
          <a:bodyPr anchor="t"/>
          <a:lstStyle>
            <a:lvl1pPr marL="0" indent="0" algn="l">
              <a:lnSpc>
                <a:spcPct val="110000"/>
              </a:lnSpc>
              <a:buNone/>
              <a:defRPr sz="1600" cap="all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773494" y="6601044"/>
            <a:ext cx="233003" cy="107722"/>
          </a:xfrm>
          <a:prstGeom prst="rect">
            <a:avLst/>
          </a:prstGeom>
          <a:noFill/>
        </p:spPr>
        <p:txBody>
          <a:bodyPr wrap="none" lIns="36000" tIns="0" rIns="36000" bIns="0" rtlCol="0" anchor="b">
            <a:spAutoFit/>
          </a:bodyPr>
          <a:lstStyle/>
          <a:p>
            <a:fld id="{6EFBFBCE-6BD1-4F6A-9141-B5DA0ECB219E}" type="slidenum">
              <a:rPr lang="fr-FR" sz="700" smtClean="0">
                <a:solidFill>
                  <a:schemeClr val="bg1"/>
                </a:solidFill>
              </a:rPr>
              <a:t>‹N°›</a:t>
            </a:fld>
            <a:endParaRPr lang="fr-FR" sz="700" dirty="0">
              <a:solidFill>
                <a:schemeClr val="bg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CF81B12-9D5E-4ABF-A4D5-F7D054656D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360000"/>
            <a:ext cx="1192152" cy="50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80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1080000" y="2276475"/>
            <a:ext cx="7561262" cy="40322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1152932" y="6598509"/>
            <a:ext cx="2160000" cy="107722"/>
          </a:xfrm>
        </p:spPr>
        <p:txBody>
          <a:bodyPr anchor="b">
            <a:spAutoFit/>
          </a:bodyPr>
          <a:lstStyle>
            <a:lvl1pPr>
              <a:defRPr sz="700" cap="all" baseline="0">
                <a:latin typeface="+mn-lt"/>
              </a:defRPr>
            </a:lvl1pPr>
            <a:lvl2pPr marL="144000" indent="-144000">
              <a:spcBef>
                <a:spcPts val="300"/>
              </a:spcBef>
              <a:buSzPct val="80000"/>
              <a:buFont typeface="Wingdings" panose="05000000000000000000" pitchFamily="2" charset="2"/>
              <a:buChar char="l"/>
              <a:defRPr sz="1100" b="0"/>
            </a:lvl2pPr>
          </a:lstStyle>
          <a:p>
            <a:pPr lvl="0"/>
            <a:r>
              <a:rPr lang="fr-FR" dirty="0"/>
              <a:t>TITRE DE LA SECTION</a:t>
            </a:r>
          </a:p>
        </p:txBody>
      </p:sp>
    </p:spTree>
    <p:extLst>
      <p:ext uri="{BB962C8B-B14F-4D97-AF65-F5344CB8AC3E}">
        <p14:creationId xmlns:p14="http://schemas.microsoft.com/office/powerpoint/2010/main" val="247094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4104000" y="-9061"/>
            <a:ext cx="5040000" cy="6210369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0000" y="1140809"/>
            <a:ext cx="2727792" cy="1143000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1080000" y="2420887"/>
            <a:ext cx="2736986" cy="3887837"/>
          </a:xfrm>
        </p:spPr>
        <p:txBody>
          <a:bodyPr/>
          <a:lstStyle>
            <a:lvl1pPr>
              <a:defRPr sz="1400">
                <a:latin typeface="+mn-lt"/>
              </a:defRPr>
            </a:lvl1pPr>
            <a:lvl2pPr marL="144000" indent="-144000">
              <a:spcBef>
                <a:spcPts val="300"/>
              </a:spcBef>
              <a:buSzPct val="80000"/>
              <a:buFont typeface="Wingdings" panose="05000000000000000000" pitchFamily="2" charset="2"/>
              <a:buChar char="l"/>
              <a:defRPr sz="1200" b="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4104000" y="6165384"/>
            <a:ext cx="5040000" cy="720000"/>
          </a:xfrm>
          <a:solidFill>
            <a:schemeClr val="accent2"/>
          </a:solidFill>
        </p:spPr>
        <p:txBody>
          <a:bodyPr lIns="216000" tIns="72000" rIns="108000" bIns="72000" anchor="ctr">
            <a:noAutofit/>
          </a:bodyPr>
          <a:lstStyle>
            <a:lvl1pPr>
              <a:defRPr sz="1000" b="1" cap="all" baseline="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0"/>
              </a:spcBef>
              <a:defRPr sz="1000" b="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1152932" y="6598509"/>
            <a:ext cx="2160000" cy="107722"/>
          </a:xfrm>
        </p:spPr>
        <p:txBody>
          <a:bodyPr anchor="b">
            <a:spAutoFit/>
          </a:bodyPr>
          <a:lstStyle>
            <a:lvl1pPr>
              <a:defRPr sz="700" cap="all" baseline="0">
                <a:latin typeface="+mn-lt"/>
              </a:defRPr>
            </a:lvl1pPr>
            <a:lvl2pPr marL="144000" indent="-144000">
              <a:spcBef>
                <a:spcPts val="300"/>
              </a:spcBef>
              <a:buSzPct val="80000"/>
              <a:buFont typeface="Wingdings" panose="05000000000000000000" pitchFamily="2" charset="2"/>
              <a:buChar char="l"/>
              <a:defRPr sz="1100" b="0"/>
            </a:lvl2pPr>
          </a:lstStyle>
          <a:p>
            <a:pPr lvl="0"/>
            <a:r>
              <a:rPr lang="fr-FR" dirty="0"/>
              <a:t>TITRE DE LA SECTION</a:t>
            </a:r>
          </a:p>
        </p:txBody>
      </p:sp>
    </p:spTree>
    <p:extLst>
      <p:ext uri="{BB962C8B-B14F-4D97-AF65-F5344CB8AC3E}">
        <p14:creationId xmlns:p14="http://schemas.microsoft.com/office/powerpoint/2010/main" val="95644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0" y="-9061"/>
            <a:ext cx="9144000" cy="6210369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0" y="6165384"/>
            <a:ext cx="9144000" cy="692616"/>
          </a:xfrm>
          <a:solidFill>
            <a:schemeClr val="accent2"/>
          </a:solidFill>
        </p:spPr>
        <p:txBody>
          <a:bodyPr lIns="216000" tIns="72000" rIns="108000" bIns="72000" anchor="ctr">
            <a:noAutofit/>
          </a:bodyPr>
          <a:lstStyle>
            <a:lvl1pPr>
              <a:defRPr sz="1000" b="1" cap="all" baseline="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0"/>
              </a:spcBef>
              <a:defRPr sz="1000" b="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765628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ô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0" y="5445224"/>
            <a:ext cx="9144000" cy="900100"/>
          </a:xfrm>
        </p:spPr>
        <p:txBody>
          <a:bodyPr anchor="b"/>
          <a:lstStyle>
            <a:lvl1pPr algn="ctr"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144000" indent="-144000">
              <a:spcBef>
                <a:spcPts val="300"/>
              </a:spcBef>
              <a:buSzPct val="80000"/>
              <a:buFont typeface="Wingdings" panose="05000000000000000000" pitchFamily="2" charset="2"/>
              <a:buChar char="l"/>
              <a:defRPr sz="1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ZoneTexte 6">
            <a:hlinkClick r:id="rId2"/>
          </p:cNvPr>
          <p:cNvSpPr txBox="1"/>
          <p:nvPr userDrawn="1"/>
        </p:nvSpPr>
        <p:spPr>
          <a:xfrm>
            <a:off x="3437231" y="6612740"/>
            <a:ext cx="1476934" cy="123111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</a:rPr>
              <a:t>SORBONNE-UNIVERSITE.FR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B3E1CD9-15C4-46A2-B80E-41793197E3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000" y="3069000"/>
            <a:ext cx="1702800" cy="71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3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80000" y="989856"/>
            <a:ext cx="7535862" cy="1143000"/>
          </a:xfrm>
          <a:prstGeom prst="rect">
            <a:avLst/>
          </a:prstGeom>
        </p:spPr>
        <p:txBody>
          <a:bodyPr vert="horz" lIns="36000" tIns="0" rIns="36000" bIns="0" rtlCol="0" anchor="b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80000" y="2276871"/>
            <a:ext cx="7535862" cy="4031853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01254" y="6601044"/>
            <a:ext cx="2520000" cy="107722"/>
          </a:xfrm>
          <a:prstGeom prst="rect">
            <a:avLst/>
          </a:prstGeom>
        </p:spPr>
        <p:txBody>
          <a:bodyPr vert="horz" lIns="36000" tIns="0" rIns="36000" bIns="0" rtlCol="0" anchor="b">
            <a:spAutoFit/>
          </a:bodyPr>
          <a:lstStyle>
            <a:lvl1pPr algn="ctr">
              <a:defRPr sz="700">
                <a:solidFill>
                  <a:schemeClr val="accent1"/>
                </a:solidFill>
              </a:defRPr>
            </a:lvl1pPr>
          </a:lstStyle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773494" y="6601044"/>
            <a:ext cx="233003" cy="107722"/>
          </a:xfrm>
          <a:prstGeom prst="rect">
            <a:avLst/>
          </a:prstGeom>
          <a:noFill/>
        </p:spPr>
        <p:txBody>
          <a:bodyPr wrap="none" lIns="36000" tIns="0" rIns="36000" bIns="0" rtlCol="0" anchor="b">
            <a:spAutoFit/>
          </a:bodyPr>
          <a:lstStyle/>
          <a:p>
            <a:fld id="{6EFBFBCE-6BD1-4F6A-9141-B5DA0ECB219E}" type="slidenum">
              <a:rPr lang="fr-FR" sz="700" smtClean="0">
                <a:solidFill>
                  <a:schemeClr val="accent1"/>
                </a:solidFill>
              </a:rPr>
              <a:t>‹N°›</a:t>
            </a:fld>
            <a:endParaRPr lang="fr-FR" sz="700" dirty="0">
              <a:solidFill>
                <a:schemeClr val="accent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B527406-CA9C-4F31-A9E2-8E7DC86C809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360000"/>
            <a:ext cx="1251044" cy="50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5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0" r:id="rId4"/>
    <p:sldLayoutId id="2147483652" r:id="rId5"/>
    <p:sldLayoutId id="2147483653" r:id="rId6"/>
    <p:sldLayoutId id="2147483654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Tx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600"/>
        </a:spcBef>
        <a:buFontTx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ts val="600"/>
        </a:spcBef>
        <a:spcAft>
          <a:spcPts val="300"/>
        </a:spcAft>
        <a:buFontTx/>
        <a:buNone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3pPr>
      <a:lvl4pPr marL="504000" indent="-144000" algn="l" defTabSz="914400" rtl="0" eaLnBrk="1" latinLnBrk="0" hangingPunct="1">
        <a:spcBef>
          <a:spcPts val="0"/>
        </a:spcBef>
        <a:buSzPct val="80000"/>
        <a:buFont typeface="Wingdings" panose="05000000000000000000" pitchFamily="2" charset="2"/>
        <a:buChar char="l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648000" indent="-108000" algn="l" defTabSz="914400" rtl="0" eaLnBrk="1" latinLnBrk="0" hangingPunct="1">
        <a:spcBef>
          <a:spcPts val="0"/>
        </a:spcBef>
        <a:buFont typeface="Arial" panose="020B0604020202020204" pitchFamily="34" charset="0"/>
        <a:buChar char="»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0155" y="5805264"/>
            <a:ext cx="1782198" cy="312055"/>
          </a:xfrm>
        </p:spPr>
        <p:txBody>
          <a:bodyPr/>
          <a:lstStyle/>
          <a:p>
            <a:r>
              <a:rPr lang="fr-FR" dirty="0"/>
              <a:t>Gilles </a:t>
            </a:r>
            <a:r>
              <a:rPr lang="fr-FR" dirty="0" err="1"/>
              <a:t>fischer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err="1"/>
              <a:t>InLife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E0B2E60-C5DB-D669-3A55-9896C5922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664" y="332656"/>
            <a:ext cx="2122736" cy="72755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8402E38-7D6D-00AD-2672-C95FC32EF5A8}"/>
              </a:ext>
            </a:extLst>
          </p:cNvPr>
          <p:cNvSpPr txBox="1"/>
          <p:nvPr/>
        </p:nvSpPr>
        <p:spPr>
          <a:xfrm>
            <a:off x="3455876" y="2905779"/>
            <a:ext cx="2232248" cy="830997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</a:rPr>
              <a:t>InLife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pied de page 3">
            <a:extLst>
              <a:ext uri="{FF2B5EF4-FFF2-40B4-BE49-F238E27FC236}">
                <a16:creationId xmlns:a16="http://schemas.microsoft.com/office/drawing/2014/main" id="{21ADDE4D-DEC9-E830-F84D-85DD4E083797}"/>
              </a:ext>
            </a:extLst>
          </p:cNvPr>
          <p:cNvSpPr txBox="1">
            <a:spLocks/>
          </p:cNvSpPr>
          <p:nvPr/>
        </p:nvSpPr>
        <p:spPr>
          <a:xfrm>
            <a:off x="3312000" y="4019154"/>
            <a:ext cx="2520000" cy="161583"/>
          </a:xfrm>
          <a:prstGeom prst="rect">
            <a:avLst/>
          </a:prstGeom>
        </p:spPr>
        <p:txBody>
          <a:bodyPr vert="horz" lIns="36000" tIns="0" rIns="36000" bIns="0" rtlCol="0" anchor="b">
            <a:sp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 err="1"/>
              <a:t>www.inlife.sorbonne-universite.fr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3636011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0000" y="1052736"/>
            <a:ext cx="7535862" cy="494928"/>
          </a:xfrm>
        </p:spPr>
        <p:txBody>
          <a:bodyPr/>
          <a:lstStyle/>
          <a:p>
            <a:r>
              <a:rPr lang="fr-FR" dirty="0" err="1"/>
              <a:t>InLife</a:t>
            </a:r>
            <a:r>
              <a:rPr lang="fr-FR" dirty="0"/>
              <a:t> : périmètre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InLife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2"/>
          </p:nvPr>
        </p:nvSpPr>
        <p:spPr>
          <a:xfrm>
            <a:off x="1081767" y="1835894"/>
            <a:ext cx="7561262" cy="4464298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Alliance Sorbonne Université</a:t>
            </a:r>
          </a:p>
          <a:p>
            <a:pPr lvl="1"/>
            <a:r>
              <a:rPr lang="fr-FR" dirty="0"/>
              <a:t>	SU (FSI, FS), MNHN, UTC</a:t>
            </a:r>
          </a:p>
          <a:p>
            <a:pPr lvl="2"/>
            <a:r>
              <a:rPr lang="fr-FR" dirty="0"/>
              <a:t>	+ 40 laboratoires</a:t>
            </a:r>
          </a:p>
          <a:p>
            <a:endParaRPr lang="fr-FR" dirty="0"/>
          </a:p>
          <a:p>
            <a:r>
              <a:rPr lang="fr-FR" dirty="0"/>
              <a:t>Structuration des programmes aux interfaces du vivant</a:t>
            </a:r>
          </a:p>
          <a:p>
            <a:pPr lvl="1"/>
            <a:r>
              <a:rPr lang="fr-FR" dirty="0"/>
              <a:t>	</a:t>
            </a:r>
            <a:r>
              <a:rPr lang="fr-FR" dirty="0" err="1"/>
              <a:t>InLife</a:t>
            </a:r>
            <a:r>
              <a:rPr lang="fr-FR" dirty="0"/>
              <a:t>, programme doctoral IPV, projet </a:t>
            </a:r>
            <a:r>
              <a:rPr lang="fr-FR" dirty="0" err="1"/>
              <a:t>Lif&amp;T</a:t>
            </a:r>
            <a:r>
              <a:rPr lang="fr-FR" dirty="0"/>
              <a:t>, </a:t>
            </a:r>
            <a:r>
              <a:rPr lang="fr-FR" dirty="0" err="1"/>
              <a:t>Biofonderie</a:t>
            </a:r>
            <a:r>
              <a:rPr lang="fr-FR" dirty="0"/>
              <a:t>, autres I&amp;I</a:t>
            </a:r>
          </a:p>
          <a:p>
            <a:pPr lvl="1"/>
            <a:endParaRPr lang="fr-FR" dirty="0"/>
          </a:p>
          <a:p>
            <a:endParaRPr lang="fr-FR" dirty="0"/>
          </a:p>
          <a:p>
            <a:r>
              <a:rPr lang="fr-FR" dirty="0"/>
              <a:t>2 axes thématiques</a:t>
            </a:r>
          </a:p>
          <a:p>
            <a:pPr lvl="1"/>
            <a:r>
              <a:rPr lang="fr-FR" dirty="0"/>
              <a:t>	AXE 1 : Ingénierie pour le vivant</a:t>
            </a:r>
          </a:p>
          <a:p>
            <a:pPr lvl="1"/>
            <a:r>
              <a:rPr lang="fr-FR" dirty="0"/>
              <a:t>	AXE 2 : Approches théoriques du vivant</a:t>
            </a:r>
          </a:p>
          <a:p>
            <a:pPr lvl="1"/>
            <a:endParaRPr lang="fr-FR" dirty="0"/>
          </a:p>
          <a:p>
            <a:r>
              <a:rPr lang="fr-FR" dirty="0"/>
              <a:t>6 disciplines scientifiques</a:t>
            </a:r>
          </a:p>
          <a:p>
            <a:pPr lvl="1"/>
            <a:r>
              <a:rPr lang="fr-FR" dirty="0"/>
              <a:t>	biologie</a:t>
            </a:r>
          </a:p>
          <a:p>
            <a:pPr lvl="1"/>
            <a:r>
              <a:rPr lang="fr-FR" dirty="0"/>
              <a:t>	chimie</a:t>
            </a:r>
          </a:p>
          <a:p>
            <a:pPr lvl="1"/>
            <a:r>
              <a:rPr lang="fr-FR" dirty="0"/>
              <a:t>	informatique</a:t>
            </a:r>
          </a:p>
          <a:p>
            <a:pPr lvl="1"/>
            <a:r>
              <a:rPr lang="fr-FR" dirty="0"/>
              <a:t>	ingénierie</a:t>
            </a:r>
          </a:p>
          <a:p>
            <a:pPr lvl="1"/>
            <a:r>
              <a:rPr lang="fr-FR" dirty="0"/>
              <a:t>	mathématiques</a:t>
            </a:r>
          </a:p>
          <a:p>
            <a:pPr lvl="1"/>
            <a:r>
              <a:rPr lang="fr-FR" dirty="0"/>
              <a:t>	physique</a:t>
            </a:r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Périmètre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8010C31-F237-B353-3BC8-CECEB1925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404664"/>
            <a:ext cx="2277367" cy="177564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6BA9068-6C6C-6275-BB06-ACAD44A79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99" y="3754415"/>
            <a:ext cx="2520000" cy="295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34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0000" y="1061864"/>
            <a:ext cx="7535862" cy="494928"/>
          </a:xfrm>
        </p:spPr>
        <p:txBody>
          <a:bodyPr/>
          <a:lstStyle/>
          <a:p>
            <a:r>
              <a:rPr lang="fr-FR" dirty="0" err="1"/>
              <a:t>InLife</a:t>
            </a:r>
            <a:r>
              <a:rPr lang="fr-FR" dirty="0"/>
              <a:t> : objectifs 2025-2029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InLife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2"/>
          </p:nvPr>
        </p:nvSpPr>
        <p:spPr>
          <a:xfrm>
            <a:off x="1080000" y="2276475"/>
            <a:ext cx="7596456" cy="4032250"/>
          </a:xfrm>
        </p:spPr>
        <p:txBody>
          <a:bodyPr>
            <a:normAutofit/>
          </a:bodyPr>
          <a:lstStyle/>
          <a:p>
            <a:pPr algn="l"/>
            <a:r>
              <a:rPr lang="fr-FR" sz="1900" dirty="0"/>
              <a:t>Fédérer une communauté scientifique pluridisciplinaire</a:t>
            </a:r>
          </a:p>
          <a:p>
            <a:pPr algn="l"/>
            <a:endParaRPr lang="fr-FR" sz="1900" dirty="0"/>
          </a:p>
          <a:p>
            <a:r>
              <a:rPr lang="fr-FR" sz="1900" dirty="0"/>
              <a:t>Contribuer à la formation interdisciplinaire des étudiants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1900" dirty="0"/>
          </a:p>
          <a:p>
            <a:r>
              <a:rPr lang="fr-FR" sz="1900" dirty="0"/>
              <a:t>Développer une dimension internationale</a:t>
            </a:r>
          </a:p>
          <a:p>
            <a:endParaRPr lang="fr-FR" sz="1900" dirty="0"/>
          </a:p>
          <a:p>
            <a:r>
              <a:rPr lang="fr-FR" sz="1900" dirty="0"/>
              <a:t>Renforcer les liens intersectoriels</a:t>
            </a:r>
          </a:p>
          <a:p>
            <a:endParaRPr lang="fr-FR" sz="1900" dirty="0"/>
          </a:p>
          <a:p>
            <a:pPr>
              <a:buFont typeface="Arial" panose="020B0604020202020204" pitchFamily="34" charset="0"/>
              <a:buChar char="•"/>
            </a:pPr>
            <a:endParaRPr lang="fr-FR" sz="1900" dirty="0"/>
          </a:p>
          <a:p>
            <a:r>
              <a:rPr lang="fr-FR" sz="1900" dirty="0"/>
              <a:t>Créer un Institut des Sciences aux Interfaces du Vivant à l’horizon 2030</a:t>
            </a:r>
            <a:endParaRPr lang="fr-FR" sz="1200" i="1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objectifs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A0175B1-CDEC-526D-A739-448B6996B0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2531"/>
          <a:stretch/>
        </p:blipFill>
        <p:spPr>
          <a:xfrm>
            <a:off x="8350161" y="126094"/>
            <a:ext cx="652590" cy="93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46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InLife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2"/>
          </p:nvPr>
        </p:nvSpPr>
        <p:spPr>
          <a:xfrm>
            <a:off x="1074030" y="1844824"/>
            <a:ext cx="7561262" cy="4141147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Programme doctoral 2025 </a:t>
            </a:r>
            <a:r>
              <a:rPr lang="fr-FR" dirty="0" err="1"/>
              <a:t>InLife</a:t>
            </a:r>
            <a:r>
              <a:rPr lang="fr-FR" dirty="0"/>
              <a:t> + IPV (3+7 CD)</a:t>
            </a:r>
          </a:p>
          <a:p>
            <a:pPr lvl="1"/>
            <a:r>
              <a:rPr lang="fr-FR" dirty="0"/>
              <a:t>	Call commun aux 2 programmes :</a:t>
            </a:r>
          </a:p>
          <a:p>
            <a:pPr lvl="2"/>
            <a:r>
              <a:rPr lang="fr-FR" dirty="0"/>
              <a:t>		38 projets déposés</a:t>
            </a:r>
          </a:p>
          <a:p>
            <a:pPr lvl="2"/>
            <a:r>
              <a:rPr lang="fr-FR" dirty="0"/>
              <a:t>		23 projets sélectionnés pour l’oral</a:t>
            </a:r>
          </a:p>
          <a:p>
            <a:pPr lvl="2"/>
            <a:r>
              <a:rPr lang="fr-FR" dirty="0"/>
              <a:t>		Auditions les 26 et 27 mai 2025</a:t>
            </a:r>
          </a:p>
          <a:p>
            <a:endParaRPr lang="fr-FR" dirty="0"/>
          </a:p>
          <a:p>
            <a:r>
              <a:rPr lang="fr-FR" dirty="0"/>
              <a:t>Lauréat AAP REAL@SU</a:t>
            </a:r>
          </a:p>
          <a:p>
            <a:pPr lvl="1"/>
            <a:r>
              <a:rPr lang="fr-FR" dirty="0"/>
              <a:t>	2 écoles de saison :</a:t>
            </a:r>
          </a:p>
          <a:p>
            <a:pPr lvl="2"/>
            <a:r>
              <a:rPr lang="fr-FR" dirty="0"/>
              <a:t>		</a:t>
            </a:r>
            <a:r>
              <a:rPr lang="fr-FR" dirty="0" err="1"/>
              <a:t>Organ</a:t>
            </a:r>
            <a:r>
              <a:rPr lang="fr-FR" dirty="0"/>
              <a:t> on chip</a:t>
            </a:r>
          </a:p>
          <a:p>
            <a:pPr lvl="2"/>
            <a:r>
              <a:rPr lang="fr-FR" dirty="0"/>
              <a:t>		Nanotechnologie cellulaire</a:t>
            </a:r>
          </a:p>
          <a:p>
            <a:pPr lvl="1"/>
            <a:r>
              <a:rPr lang="fr-FR" kern="0" dirty="0">
                <a:solidFill>
                  <a:srgbClr val="1F316A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4 Ateliers méthodologiques :</a:t>
            </a:r>
          </a:p>
          <a:p>
            <a:pPr lvl="2"/>
            <a:r>
              <a:rPr lang="fr-FR" kern="0" dirty="0">
                <a:solidFill>
                  <a:srgbClr val="1F316A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Introduction à la modélisation individu-centrée</a:t>
            </a:r>
          </a:p>
          <a:p>
            <a:pPr lvl="2"/>
            <a:r>
              <a:rPr lang="fr-FR" kern="0" dirty="0">
                <a:solidFill>
                  <a:srgbClr val="1F316A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Analyse statistique de données expérimentales</a:t>
            </a:r>
          </a:p>
          <a:p>
            <a:pPr lvl="2"/>
            <a:r>
              <a:rPr lang="fr-FR" kern="0" dirty="0">
                <a:solidFill>
                  <a:srgbClr val="1F316A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Intelligence artificielle pour la conception de biomolécules</a:t>
            </a:r>
          </a:p>
          <a:p>
            <a:pPr lvl="2"/>
            <a:r>
              <a:rPr lang="fr-FR" kern="0" dirty="0">
                <a:solidFill>
                  <a:srgbClr val="1F316A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fr-FR" kern="0" dirty="0">
                <a:solidFill>
                  <a:srgbClr val="1F316A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Paysage conformationnel des protéines</a:t>
            </a:r>
          </a:p>
          <a:p>
            <a:endParaRPr lang="fr-FR" dirty="0"/>
          </a:p>
          <a:p>
            <a:r>
              <a:rPr lang="fr-FR" dirty="0"/>
              <a:t>Lauréat AAP COPIL formation</a:t>
            </a:r>
          </a:p>
          <a:p>
            <a:pPr lvl="1"/>
            <a:r>
              <a:rPr lang="fr-FR" kern="0" dirty="0">
                <a:solidFill>
                  <a:srgbClr val="1F316A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8 gratifications  stages M2</a:t>
            </a:r>
          </a:p>
          <a:p>
            <a:pPr lvl="1"/>
            <a:r>
              <a:rPr lang="fr-FR" kern="0" dirty="0">
                <a:solidFill>
                  <a:srgbClr val="1F316A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6 bourses mobilité entrante</a:t>
            </a:r>
            <a:endParaRPr lang="fr-FR" dirty="0"/>
          </a:p>
          <a:p>
            <a:endParaRPr lang="fr-FR" dirty="0"/>
          </a:p>
          <a:p>
            <a:pPr lvl="2"/>
            <a:endParaRPr lang="fr-FR" kern="0" dirty="0">
              <a:solidFill>
                <a:srgbClr val="1F316A"/>
              </a:solidFill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err="1"/>
              <a:t>Premieres</a:t>
            </a:r>
            <a:r>
              <a:rPr lang="fr-FR" dirty="0"/>
              <a:t> actions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9C4CA0-C86B-5B1C-3056-BA29A2DCA114}"/>
              </a:ext>
            </a:extLst>
          </p:cNvPr>
          <p:cNvSpPr txBox="1">
            <a:spLocks/>
          </p:cNvSpPr>
          <p:nvPr/>
        </p:nvSpPr>
        <p:spPr>
          <a:xfrm>
            <a:off x="1080000" y="1061864"/>
            <a:ext cx="7535862" cy="494928"/>
          </a:xfrm>
          <a:prstGeom prst="rect">
            <a:avLst/>
          </a:prstGeom>
        </p:spPr>
        <p:txBody>
          <a:bodyPr vert="horz" lIns="36000" tIns="0" rIns="3600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/>
              <a:t>InLife</a:t>
            </a:r>
            <a:r>
              <a:rPr lang="fr-FR" dirty="0"/>
              <a:t> : premières actions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0DA3F36-CD04-C7FE-EA7D-610D8E06E2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2531"/>
          <a:stretch/>
        </p:blipFill>
        <p:spPr>
          <a:xfrm>
            <a:off x="8350161" y="126094"/>
            <a:ext cx="652590" cy="93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80928"/>
      </p:ext>
    </p:extLst>
  </p:cSld>
  <p:clrMapOvr>
    <a:masterClrMapping/>
  </p:clrMapOvr>
</p:sld>
</file>

<file path=ppt/theme/theme1.xml><?xml version="1.0" encoding="utf-8"?>
<a:theme xmlns:a="http://schemas.openxmlformats.org/drawingml/2006/main" name="Sorbonne Université">
  <a:themeElements>
    <a:clrScheme name="Sorbonne Université_Couleurs">
      <a:dk1>
        <a:sysClr val="windowText" lastClr="000000"/>
      </a:dk1>
      <a:lt1>
        <a:sysClr val="window" lastClr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2"/>
          </a:solidFill>
        </a:ln>
      </a:spPr>
      <a:bodyPr lIns="36000" tIns="36000" rIns="36000" bIns="36000"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0" rIns="36000" bIns="0" rtlCol="0">
        <a:spAutoFit/>
      </a:bodyPr>
      <a:lstStyle>
        <a:defPPr>
          <a:defRPr sz="120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orbonne Université 4x3 v1a-logo" id="{AF8BABCA-CFB5-0E43-98FB-2C1DF112274D}" vid="{1C1D601C-9407-F54F-AA63-9C731E0E7E5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Sorbonne Université 4x3 v1b</Template>
  <TotalTime>3085</TotalTime>
  <Words>247</Words>
  <Application>Microsoft Macintosh PowerPoint</Application>
  <PresentationFormat>Affichage à l'écran (4:3)</PresentationFormat>
  <Paragraphs>64</Paragraphs>
  <Slides>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Calibri</vt:lpstr>
      <vt:lpstr>Candara</vt:lpstr>
      <vt:lpstr>Wingdings</vt:lpstr>
      <vt:lpstr>Sorbonne Université</vt:lpstr>
      <vt:lpstr>Présentation PowerPoint</vt:lpstr>
      <vt:lpstr>InLife : périmètre</vt:lpstr>
      <vt:lpstr>InLife : objectifs 2025-2029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FONT Romane</dc:creator>
  <cp:lastModifiedBy>Microsoft Office User</cp:lastModifiedBy>
  <cp:revision>28</cp:revision>
  <dcterms:created xsi:type="dcterms:W3CDTF">2025-02-10T14:22:54Z</dcterms:created>
  <dcterms:modified xsi:type="dcterms:W3CDTF">2025-05-25T09:56:35Z</dcterms:modified>
</cp:coreProperties>
</file>